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6"/>
  </p:normalViewPr>
  <p:slideViewPr>
    <p:cSldViewPr snapToGrid="0" snapToObjects="1">
      <p:cViewPr varScale="1">
        <p:scale>
          <a:sx n="100" d="100"/>
          <a:sy n="100" d="100"/>
        </p:scale>
        <p:origin x="904"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A16FF-579B-3646-93A5-02AD889006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FEAB00-0DE5-7C4D-BCBF-25BB6D82CA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0FDE33-86BA-7241-956A-00A902942261}"/>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44D7CCDE-C1CE-B243-A9FF-BB4869E138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355B4C-AD43-E44F-8E94-B4E533750BAF}"/>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4192695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816D5-4BC8-3F42-86D6-1A767717804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108C91-649E-C743-BE01-52F82D0380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5CE056-69D4-1D46-8882-AEE5DDC01379}"/>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13912E18-6324-8F47-ADD4-3593A4D84D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703FE-6507-7042-AC07-B1920D5A3132}"/>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104402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205156-FA99-7E41-A985-A8DAC95CB8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83BFADB-176E-B74E-815B-8ED4D11A8CF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CF8DB9-78F3-854C-BFF6-940ECFA6C531}"/>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113CE413-F90E-0447-985D-1768FED20D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9DE45B-F281-164C-92D9-942975CC43B2}"/>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2142992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D5DF2-0451-584B-80A1-F32094CAC3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709B5B-4EAB-A549-909F-2CEE852BB6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FBB2CF-0CC7-BF48-89F4-608C70DB5577}"/>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FEA6865F-6DF5-C143-9BF9-FE8F68210A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D65F1B-23E2-874D-AAD6-CE32892C2EC5}"/>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72570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6E934-02D9-C64F-92F8-EB8B7D8490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93E211-5C7C-3243-9F09-5CFAB69D8E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2797D3-0E29-0E44-A437-FB2112C96EFA}"/>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3884F098-DB37-8A48-825B-1B0B5135BA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01BEDD-C38F-3D44-85BE-3D28AA645330}"/>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51515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18414-9416-A04B-92B7-99638B6646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592D51-E430-C646-9DA5-5C0582C5E7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491CA4-7279-0645-98B1-1B26FE08D4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378BDB-3CCC-CA41-AC9D-61A6C581FED5}"/>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6" name="Footer Placeholder 5">
            <a:extLst>
              <a:ext uri="{FF2B5EF4-FFF2-40B4-BE49-F238E27FC236}">
                <a16:creationId xmlns:a16="http://schemas.microsoft.com/office/drawing/2014/main" id="{6FA6D174-809C-CD48-9450-1B31DEC88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7AF36-284C-ED48-823E-306CD21A3FE6}"/>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356030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5EF16-CB74-C64D-BA53-6A267FA6F4C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BADD1F-02DD-0743-B03E-D7DF742FE4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44F211-149D-304B-927B-CA99DAAFDE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86B49B-5A78-E54A-BC16-948484CFEF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B5D191-B186-7042-AB01-F026DDEA01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1061CF6-A873-AA4B-A4C8-EF81AF761B12}"/>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8" name="Footer Placeholder 7">
            <a:extLst>
              <a:ext uri="{FF2B5EF4-FFF2-40B4-BE49-F238E27FC236}">
                <a16:creationId xmlns:a16="http://schemas.microsoft.com/office/drawing/2014/main" id="{2ADE484F-F117-BC45-A616-56B3CBFF4FF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6D6ADBB-B817-B64F-BDFA-A84346FC325B}"/>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733081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0824E-0250-CB40-AE3D-3468AFDB9E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A55E87-0DD3-B94F-B587-8FB597FD3993}"/>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4" name="Footer Placeholder 3">
            <a:extLst>
              <a:ext uri="{FF2B5EF4-FFF2-40B4-BE49-F238E27FC236}">
                <a16:creationId xmlns:a16="http://schemas.microsoft.com/office/drawing/2014/main" id="{418744B2-D4A3-0C4B-BE77-75E19A24FB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80F270-938B-F24D-B367-482BEA342E1C}"/>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2377759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162C8D-B8BF-1140-B00F-96701A0A791C}"/>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3" name="Footer Placeholder 2">
            <a:extLst>
              <a:ext uri="{FF2B5EF4-FFF2-40B4-BE49-F238E27FC236}">
                <a16:creationId xmlns:a16="http://schemas.microsoft.com/office/drawing/2014/main" id="{6EB32FDF-61FD-2641-8B2B-0C046D0E43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A87970-C393-1A40-859B-A89C442C98BB}"/>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3820817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5487D-45FE-5240-BCB8-C977A86823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412A4E-51D6-4945-8B8F-4B3E128EE7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1392A-69DF-3B48-A1F5-A5BD262406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9390CA-F696-174A-B0C0-F8980286242C}"/>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6" name="Footer Placeholder 5">
            <a:extLst>
              <a:ext uri="{FF2B5EF4-FFF2-40B4-BE49-F238E27FC236}">
                <a16:creationId xmlns:a16="http://schemas.microsoft.com/office/drawing/2014/main" id="{4C7C6AC2-C035-AC4C-B8EF-1125D868E9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B62053-F7B0-9347-BA04-51EB171AB9CF}"/>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1152940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E12E6-365B-4449-9D57-EA985DF287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93931F-BEEC-2447-A652-B86A5E6BC0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716079-7C56-E149-B72E-CA7C9BFABB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00D216-843F-034B-90A1-BAFF653D957C}"/>
              </a:ext>
            </a:extLst>
          </p:cNvPr>
          <p:cNvSpPr>
            <a:spLocks noGrp="1"/>
          </p:cNvSpPr>
          <p:nvPr>
            <p:ph type="dt" sz="half" idx="10"/>
          </p:nvPr>
        </p:nvSpPr>
        <p:spPr/>
        <p:txBody>
          <a:bodyPr/>
          <a:lstStyle/>
          <a:p>
            <a:fld id="{D2008BF4-B579-9147-9499-A3C02376A8E5}" type="datetimeFigureOut">
              <a:rPr lang="en-US" smtClean="0"/>
              <a:t>10/22/19</a:t>
            </a:fld>
            <a:endParaRPr lang="en-US"/>
          </a:p>
        </p:txBody>
      </p:sp>
      <p:sp>
        <p:nvSpPr>
          <p:cNvPr id="6" name="Footer Placeholder 5">
            <a:extLst>
              <a:ext uri="{FF2B5EF4-FFF2-40B4-BE49-F238E27FC236}">
                <a16:creationId xmlns:a16="http://schemas.microsoft.com/office/drawing/2014/main" id="{D6EF2BA1-F742-4D4C-B43F-2C549C8DD8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D7F6B8-6CA1-4E44-9FF2-9C44DE726686}"/>
              </a:ext>
            </a:extLst>
          </p:cNvPr>
          <p:cNvSpPr>
            <a:spLocks noGrp="1"/>
          </p:cNvSpPr>
          <p:nvPr>
            <p:ph type="sldNum" sz="quarter" idx="12"/>
          </p:nvPr>
        </p:nvSpPr>
        <p:spPr/>
        <p:txBody>
          <a:bodyPr/>
          <a:lstStyle/>
          <a:p>
            <a:fld id="{2241ED13-19EA-1D49-9464-50A6CAC8A82C}" type="slidenum">
              <a:rPr lang="en-US" smtClean="0"/>
              <a:t>‹#›</a:t>
            </a:fld>
            <a:endParaRPr lang="en-US"/>
          </a:p>
        </p:txBody>
      </p:sp>
    </p:spTree>
    <p:extLst>
      <p:ext uri="{BB962C8B-B14F-4D97-AF65-F5344CB8AC3E}">
        <p14:creationId xmlns:p14="http://schemas.microsoft.com/office/powerpoint/2010/main" val="340968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3E1318-1BED-2C48-8844-49F6D251CB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16FD0C0-C317-2E42-8B2E-6ABCD10832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0822DF-1016-3940-AD56-BFC6870CE9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08BF4-B579-9147-9499-A3C02376A8E5}" type="datetimeFigureOut">
              <a:rPr lang="en-US" smtClean="0"/>
              <a:t>10/22/19</a:t>
            </a:fld>
            <a:endParaRPr lang="en-US"/>
          </a:p>
        </p:txBody>
      </p:sp>
      <p:sp>
        <p:nvSpPr>
          <p:cNvPr id="5" name="Footer Placeholder 4">
            <a:extLst>
              <a:ext uri="{FF2B5EF4-FFF2-40B4-BE49-F238E27FC236}">
                <a16:creationId xmlns:a16="http://schemas.microsoft.com/office/drawing/2014/main" id="{42642EFB-9AA8-034A-B7B6-68503672E0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B5FD29-5E47-DA4E-9898-8900F2BDC8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41ED13-19EA-1D49-9464-50A6CAC8A82C}" type="slidenum">
              <a:rPr lang="en-US" smtClean="0"/>
              <a:t>‹#›</a:t>
            </a:fld>
            <a:endParaRPr lang="en-US"/>
          </a:p>
        </p:txBody>
      </p:sp>
    </p:spTree>
    <p:extLst>
      <p:ext uri="{BB962C8B-B14F-4D97-AF65-F5344CB8AC3E}">
        <p14:creationId xmlns:p14="http://schemas.microsoft.com/office/powerpoint/2010/main" val="2952229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873BC901-FC63-5A40-A5C6-5DE8BA9F63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36950" y="99260"/>
            <a:ext cx="5118100" cy="6659479"/>
          </a:xfrm>
          <a:prstGeom prst="rect">
            <a:avLst/>
          </a:prstGeom>
        </p:spPr>
      </p:pic>
      <p:pic>
        <p:nvPicPr>
          <p:cNvPr id="7" name="Picture 6" descr="A picture containing grass, person, outdoor, man&#10;&#10;Description automatically generated">
            <a:extLst>
              <a:ext uri="{FF2B5EF4-FFF2-40B4-BE49-F238E27FC236}">
                <a16:creationId xmlns:a16="http://schemas.microsoft.com/office/drawing/2014/main" id="{5A46E06B-E652-084D-B605-30B85AA8D7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376229" y="1883228"/>
            <a:ext cx="2356757" cy="1571171"/>
          </a:xfrm>
          <a:prstGeom prst="rect">
            <a:avLst/>
          </a:prstGeom>
          <a:ln w="57150">
            <a:solidFill>
              <a:srgbClr val="FF0000"/>
            </a:solidFill>
          </a:ln>
        </p:spPr>
      </p:pic>
      <p:cxnSp>
        <p:nvCxnSpPr>
          <p:cNvPr id="9" name="Straight Arrow Connector 8">
            <a:extLst>
              <a:ext uri="{FF2B5EF4-FFF2-40B4-BE49-F238E27FC236}">
                <a16:creationId xmlns:a16="http://schemas.microsoft.com/office/drawing/2014/main" id="{2C663B85-021C-4D4E-A2C8-614F26A19416}"/>
              </a:ext>
            </a:extLst>
          </p:cNvPr>
          <p:cNvCxnSpPr>
            <a:cxnSpLocks/>
            <a:stCxn id="7" idx="1"/>
          </p:cNvCxnSpPr>
          <p:nvPr/>
        </p:nvCxnSpPr>
        <p:spPr>
          <a:xfrm flipH="1" flipV="1">
            <a:off x="8655051" y="2663372"/>
            <a:ext cx="721178" cy="544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220EE7B-EDE0-EA4F-A3A4-2116AE45622C}"/>
              </a:ext>
            </a:extLst>
          </p:cNvPr>
          <p:cNvSpPr txBox="1"/>
          <p:nvPr/>
        </p:nvSpPr>
        <p:spPr>
          <a:xfrm>
            <a:off x="9376228" y="888305"/>
            <a:ext cx="2356757" cy="923330"/>
          </a:xfrm>
          <a:prstGeom prst="rect">
            <a:avLst/>
          </a:prstGeom>
          <a:noFill/>
        </p:spPr>
        <p:txBody>
          <a:bodyPr wrap="square" rtlCol="0">
            <a:spAutoFit/>
          </a:bodyPr>
          <a:lstStyle/>
          <a:p>
            <a:r>
              <a:rPr lang="en-US" dirty="0">
                <a:solidFill>
                  <a:srgbClr val="FF0000"/>
                </a:solidFill>
              </a:rPr>
              <a:t>Replace the main image with the hands image below.</a:t>
            </a:r>
          </a:p>
        </p:txBody>
      </p:sp>
      <p:sp>
        <p:nvSpPr>
          <p:cNvPr id="12" name="TextBox 11">
            <a:extLst>
              <a:ext uri="{FF2B5EF4-FFF2-40B4-BE49-F238E27FC236}">
                <a16:creationId xmlns:a16="http://schemas.microsoft.com/office/drawing/2014/main" id="{AADE2BD6-61DC-1344-B81A-F700225F8D6E}"/>
              </a:ext>
            </a:extLst>
          </p:cNvPr>
          <p:cNvSpPr txBox="1"/>
          <p:nvPr/>
        </p:nvSpPr>
        <p:spPr>
          <a:xfrm>
            <a:off x="459015" y="329505"/>
            <a:ext cx="2356756" cy="2031325"/>
          </a:xfrm>
          <a:prstGeom prst="rect">
            <a:avLst/>
          </a:prstGeom>
          <a:noFill/>
        </p:spPr>
        <p:txBody>
          <a:bodyPr wrap="square" rtlCol="0">
            <a:spAutoFit/>
          </a:bodyPr>
          <a:lstStyle/>
          <a:p>
            <a:r>
              <a:rPr lang="en-US" dirty="0">
                <a:solidFill>
                  <a:srgbClr val="FF0000"/>
                </a:solidFill>
              </a:rPr>
              <a:t>Increase the size of the logo a bit to make the tag line on the bottom more readable. You will probably need to move the curve down, and that is fine.</a:t>
            </a:r>
          </a:p>
        </p:txBody>
      </p:sp>
      <p:cxnSp>
        <p:nvCxnSpPr>
          <p:cNvPr id="13" name="Straight Arrow Connector 12">
            <a:extLst>
              <a:ext uri="{FF2B5EF4-FFF2-40B4-BE49-F238E27FC236}">
                <a16:creationId xmlns:a16="http://schemas.microsoft.com/office/drawing/2014/main" id="{22AA7046-4B2B-5B40-A8C6-74FFCCF5F7EB}"/>
              </a:ext>
            </a:extLst>
          </p:cNvPr>
          <p:cNvCxnSpPr>
            <a:cxnSpLocks/>
          </p:cNvCxnSpPr>
          <p:nvPr/>
        </p:nvCxnSpPr>
        <p:spPr>
          <a:xfrm>
            <a:off x="2815771" y="780284"/>
            <a:ext cx="2416629" cy="108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1E11E86-5051-3348-A1A1-97D9AB891FF0}"/>
              </a:ext>
            </a:extLst>
          </p:cNvPr>
          <p:cNvSpPr txBox="1"/>
          <p:nvPr/>
        </p:nvSpPr>
        <p:spPr>
          <a:xfrm>
            <a:off x="9376227" y="4400452"/>
            <a:ext cx="2356757" cy="2308324"/>
          </a:xfrm>
          <a:prstGeom prst="rect">
            <a:avLst/>
          </a:prstGeom>
          <a:noFill/>
        </p:spPr>
        <p:txBody>
          <a:bodyPr wrap="square" rtlCol="0">
            <a:spAutoFit/>
          </a:bodyPr>
          <a:lstStyle/>
          <a:p>
            <a:r>
              <a:rPr lang="en-US" dirty="0">
                <a:solidFill>
                  <a:srgbClr val="FF0000"/>
                </a:solidFill>
              </a:rPr>
              <a:t>Because the bottom of the photo is light green, you may need to go with the brown color for the curve (the same color you have in the curve on the inside pages).</a:t>
            </a:r>
          </a:p>
        </p:txBody>
      </p:sp>
      <p:cxnSp>
        <p:nvCxnSpPr>
          <p:cNvPr id="17" name="Straight Arrow Connector 16">
            <a:extLst>
              <a:ext uri="{FF2B5EF4-FFF2-40B4-BE49-F238E27FC236}">
                <a16:creationId xmlns:a16="http://schemas.microsoft.com/office/drawing/2014/main" id="{BCABDE1B-E6D7-5A44-BCD6-7953B1B08F59}"/>
              </a:ext>
            </a:extLst>
          </p:cNvPr>
          <p:cNvCxnSpPr>
            <a:cxnSpLocks/>
          </p:cNvCxnSpPr>
          <p:nvPr/>
        </p:nvCxnSpPr>
        <p:spPr>
          <a:xfrm flipH="1" flipV="1">
            <a:off x="8655049" y="5673272"/>
            <a:ext cx="721178" cy="544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B0E1697-4FCC-2F41-BBFE-0FFD946C30F8}"/>
              </a:ext>
            </a:extLst>
          </p:cNvPr>
          <p:cNvSpPr txBox="1"/>
          <p:nvPr/>
        </p:nvSpPr>
        <p:spPr>
          <a:xfrm>
            <a:off x="459015" y="4486256"/>
            <a:ext cx="2356756" cy="2308324"/>
          </a:xfrm>
          <a:prstGeom prst="rect">
            <a:avLst/>
          </a:prstGeom>
          <a:noFill/>
        </p:spPr>
        <p:txBody>
          <a:bodyPr wrap="square" rtlCol="0">
            <a:spAutoFit/>
          </a:bodyPr>
          <a:lstStyle/>
          <a:p>
            <a:r>
              <a:rPr lang="en-US" dirty="0">
                <a:solidFill>
                  <a:srgbClr val="FF0000"/>
                </a:solidFill>
              </a:rPr>
              <a:t>The font in the subtitle does not appear anywhere else in the brochure. Can you update it to match the other fonts (perhaps the font you use for the body text)?</a:t>
            </a:r>
          </a:p>
        </p:txBody>
      </p:sp>
      <p:cxnSp>
        <p:nvCxnSpPr>
          <p:cNvPr id="19" name="Straight Arrow Connector 18">
            <a:extLst>
              <a:ext uri="{FF2B5EF4-FFF2-40B4-BE49-F238E27FC236}">
                <a16:creationId xmlns:a16="http://schemas.microsoft.com/office/drawing/2014/main" id="{93522274-A32B-5048-93B9-434E2C08409C}"/>
              </a:ext>
            </a:extLst>
          </p:cNvPr>
          <p:cNvCxnSpPr>
            <a:cxnSpLocks/>
          </p:cNvCxnSpPr>
          <p:nvPr/>
        </p:nvCxnSpPr>
        <p:spPr>
          <a:xfrm>
            <a:off x="2628900" y="6357621"/>
            <a:ext cx="19812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2296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873BC901-FC63-5A40-A5C6-5DE8BA9F63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36950" y="99260"/>
            <a:ext cx="5118100" cy="6659479"/>
          </a:xfrm>
          <a:prstGeom prst="rect">
            <a:avLst/>
          </a:prstGeom>
        </p:spPr>
      </p:pic>
      <p:cxnSp>
        <p:nvCxnSpPr>
          <p:cNvPr id="6" name="Straight Arrow Connector 5">
            <a:extLst>
              <a:ext uri="{FF2B5EF4-FFF2-40B4-BE49-F238E27FC236}">
                <a16:creationId xmlns:a16="http://schemas.microsoft.com/office/drawing/2014/main" id="{0928A77F-FA9D-3149-9EEC-A9562FD3B3F2}"/>
              </a:ext>
            </a:extLst>
          </p:cNvPr>
          <p:cNvCxnSpPr>
            <a:cxnSpLocks/>
          </p:cNvCxnSpPr>
          <p:nvPr/>
        </p:nvCxnSpPr>
        <p:spPr>
          <a:xfrm>
            <a:off x="2772265" y="1119414"/>
            <a:ext cx="76468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CDA7E73-928D-5749-94B4-B3B06CCBDFB8}"/>
              </a:ext>
            </a:extLst>
          </p:cNvPr>
          <p:cNvSpPr txBox="1"/>
          <p:nvPr/>
        </p:nvSpPr>
        <p:spPr>
          <a:xfrm>
            <a:off x="190501" y="2074395"/>
            <a:ext cx="3429000" cy="3693319"/>
          </a:xfrm>
          <a:prstGeom prst="rect">
            <a:avLst/>
          </a:prstGeom>
          <a:noFill/>
        </p:spPr>
        <p:txBody>
          <a:bodyPr wrap="square" rtlCol="0">
            <a:spAutoFit/>
          </a:bodyPr>
          <a:lstStyle/>
          <a:p>
            <a:pPr marL="342900" indent="-342900">
              <a:buAutoNum type="arabicPeriod"/>
            </a:pPr>
            <a:r>
              <a:rPr lang="en-US" dirty="0">
                <a:solidFill>
                  <a:srgbClr val="FF0000"/>
                </a:solidFill>
              </a:rPr>
              <a:t>Replace the image with the photo of the couple above.</a:t>
            </a:r>
          </a:p>
          <a:p>
            <a:pPr marL="342900" indent="-342900">
              <a:buAutoNum type="arabicPeriod"/>
            </a:pPr>
            <a:r>
              <a:rPr lang="en-US" dirty="0">
                <a:solidFill>
                  <a:srgbClr val="FF0000"/>
                </a:solidFill>
              </a:rPr>
              <a:t>Bring the statistics up to overlay the photo. (See the example, but please use the colors and style of this design, not blue.)</a:t>
            </a:r>
          </a:p>
          <a:p>
            <a:pPr marL="342900" indent="-342900">
              <a:buAutoNum type="arabicPeriod"/>
            </a:pPr>
            <a:r>
              <a:rPr lang="en-US" dirty="0">
                <a:solidFill>
                  <a:srgbClr val="FF0000"/>
                </a:solidFill>
              </a:rPr>
              <a:t>Fade the photo behind the statistics like the example.</a:t>
            </a:r>
          </a:p>
          <a:p>
            <a:pPr marL="342900" indent="-342900">
              <a:buAutoNum type="arabicPeriod"/>
            </a:pPr>
            <a:r>
              <a:rPr lang="en-US" dirty="0">
                <a:solidFill>
                  <a:srgbClr val="FF0000"/>
                </a:solidFill>
              </a:rPr>
              <a:t>You will probably need to move the brown curve downward to increase the space for this.</a:t>
            </a:r>
          </a:p>
        </p:txBody>
      </p:sp>
      <p:pic>
        <p:nvPicPr>
          <p:cNvPr id="10" name="Picture 9" descr="A screenshot of a social media post&#10;&#10;Description automatically generated">
            <a:extLst>
              <a:ext uri="{FF2B5EF4-FFF2-40B4-BE49-F238E27FC236}">
                <a16:creationId xmlns:a16="http://schemas.microsoft.com/office/drawing/2014/main" id="{45C5CAB2-42EB-CB40-8027-FE9E3A7E7A1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97390" y="230414"/>
            <a:ext cx="2120900" cy="1803400"/>
          </a:xfrm>
          <a:prstGeom prst="rect">
            <a:avLst/>
          </a:prstGeom>
          <a:ln w="57150">
            <a:solidFill>
              <a:srgbClr val="FF0000"/>
            </a:solidFill>
          </a:ln>
        </p:spPr>
      </p:pic>
      <p:cxnSp>
        <p:nvCxnSpPr>
          <p:cNvPr id="11" name="Straight Arrow Connector 10">
            <a:extLst>
              <a:ext uri="{FF2B5EF4-FFF2-40B4-BE49-F238E27FC236}">
                <a16:creationId xmlns:a16="http://schemas.microsoft.com/office/drawing/2014/main" id="{0921B51A-B3CC-F840-9186-C1C1B9C452DF}"/>
              </a:ext>
            </a:extLst>
          </p:cNvPr>
          <p:cNvCxnSpPr>
            <a:cxnSpLocks/>
          </p:cNvCxnSpPr>
          <p:nvPr/>
        </p:nvCxnSpPr>
        <p:spPr>
          <a:xfrm flipV="1">
            <a:off x="4578350" y="2074396"/>
            <a:ext cx="0" cy="6123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43E8B52-BA4D-DF42-B7A4-14FC40D8C79D}"/>
              </a:ext>
            </a:extLst>
          </p:cNvPr>
          <p:cNvSpPr txBox="1"/>
          <p:nvPr/>
        </p:nvSpPr>
        <p:spPr>
          <a:xfrm>
            <a:off x="9105900" y="2363569"/>
            <a:ext cx="2730500" cy="646331"/>
          </a:xfrm>
          <a:prstGeom prst="rect">
            <a:avLst/>
          </a:prstGeom>
          <a:noFill/>
        </p:spPr>
        <p:txBody>
          <a:bodyPr wrap="square" rtlCol="0">
            <a:spAutoFit/>
          </a:bodyPr>
          <a:lstStyle/>
          <a:p>
            <a:r>
              <a:rPr lang="en-US" dirty="0">
                <a:solidFill>
                  <a:srgbClr val="FF0000"/>
                </a:solidFill>
              </a:rPr>
              <a:t>Move this text to the top of the next page.</a:t>
            </a:r>
          </a:p>
        </p:txBody>
      </p:sp>
      <p:cxnSp>
        <p:nvCxnSpPr>
          <p:cNvPr id="15" name="Straight Arrow Connector 14">
            <a:extLst>
              <a:ext uri="{FF2B5EF4-FFF2-40B4-BE49-F238E27FC236}">
                <a16:creationId xmlns:a16="http://schemas.microsoft.com/office/drawing/2014/main" id="{214B7960-7590-BB4A-845D-A83F0023A73C}"/>
              </a:ext>
            </a:extLst>
          </p:cNvPr>
          <p:cNvCxnSpPr>
            <a:cxnSpLocks/>
            <a:stCxn id="14" idx="1"/>
          </p:cNvCxnSpPr>
          <p:nvPr/>
        </p:nvCxnSpPr>
        <p:spPr>
          <a:xfrm flipH="1">
            <a:off x="8343900" y="2686735"/>
            <a:ext cx="762000" cy="12451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D99FCD9D-8267-A64B-9968-5B0B28D8ECE4}"/>
              </a:ext>
            </a:extLst>
          </p:cNvPr>
          <p:cNvSpPr/>
          <p:nvPr/>
        </p:nvSpPr>
        <p:spPr>
          <a:xfrm>
            <a:off x="3619501" y="3931921"/>
            <a:ext cx="4927599" cy="48767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3002CEDE-4D2D-014B-A6DE-CD3716FF8984}"/>
              </a:ext>
            </a:extLst>
          </p:cNvPr>
          <p:cNvSpPr txBox="1"/>
          <p:nvPr/>
        </p:nvSpPr>
        <p:spPr>
          <a:xfrm>
            <a:off x="8928100" y="4175761"/>
            <a:ext cx="3086100" cy="2585323"/>
          </a:xfrm>
          <a:prstGeom prst="rect">
            <a:avLst/>
          </a:prstGeom>
          <a:noFill/>
        </p:spPr>
        <p:txBody>
          <a:bodyPr wrap="square" rtlCol="0">
            <a:spAutoFit/>
          </a:bodyPr>
          <a:lstStyle/>
          <a:p>
            <a:pPr marL="342900" indent="-342900">
              <a:buAutoNum type="arabicPeriod"/>
            </a:pPr>
            <a:r>
              <a:rPr lang="en-US" dirty="0">
                <a:solidFill>
                  <a:srgbClr val="FF0000"/>
                </a:solidFill>
              </a:rPr>
              <a:t>Eliminate the green box around this section.</a:t>
            </a:r>
          </a:p>
          <a:p>
            <a:pPr marL="342900" indent="-342900">
              <a:buAutoNum type="arabicPeriod"/>
            </a:pPr>
            <a:r>
              <a:rPr lang="en-US" dirty="0">
                <a:solidFill>
                  <a:srgbClr val="FF0000"/>
                </a:solidFill>
              </a:rPr>
              <a:t>Make sure the font size for “Your Invitation” is as large as the other headings.</a:t>
            </a:r>
          </a:p>
          <a:p>
            <a:pPr marL="342900" indent="-342900">
              <a:buAutoNum type="arabicPeriod"/>
            </a:pPr>
            <a:r>
              <a:rPr lang="en-US" dirty="0">
                <a:solidFill>
                  <a:srgbClr val="FF0000"/>
                </a:solidFill>
              </a:rPr>
              <a:t>Allow more space for the 3 boxes. They look cramped. You can keep some of the green color in the boxes.</a:t>
            </a:r>
          </a:p>
        </p:txBody>
      </p:sp>
      <p:cxnSp>
        <p:nvCxnSpPr>
          <p:cNvPr id="19" name="Straight Arrow Connector 18">
            <a:extLst>
              <a:ext uri="{FF2B5EF4-FFF2-40B4-BE49-F238E27FC236}">
                <a16:creationId xmlns:a16="http://schemas.microsoft.com/office/drawing/2014/main" id="{9DF8D910-12FE-4B4D-B146-FC91710D2AB9}"/>
              </a:ext>
            </a:extLst>
          </p:cNvPr>
          <p:cNvCxnSpPr>
            <a:cxnSpLocks/>
          </p:cNvCxnSpPr>
          <p:nvPr/>
        </p:nvCxnSpPr>
        <p:spPr>
          <a:xfrm flipH="1">
            <a:off x="8410575" y="4560079"/>
            <a:ext cx="69532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B1DFDA7-7D16-2645-961E-E16B87F498F9}"/>
              </a:ext>
            </a:extLst>
          </p:cNvPr>
          <p:cNvCxnSpPr>
            <a:cxnSpLocks/>
          </p:cNvCxnSpPr>
          <p:nvPr/>
        </p:nvCxnSpPr>
        <p:spPr>
          <a:xfrm flipH="1" flipV="1">
            <a:off x="6819900" y="4686300"/>
            <a:ext cx="2108201" cy="17857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91BCA28-3E15-B24E-9FE5-1B72721FD0A4}"/>
              </a:ext>
            </a:extLst>
          </p:cNvPr>
          <p:cNvCxnSpPr>
            <a:cxnSpLocks/>
          </p:cNvCxnSpPr>
          <p:nvPr/>
        </p:nvCxnSpPr>
        <p:spPr>
          <a:xfrm flipH="1" flipV="1">
            <a:off x="8391526" y="5456501"/>
            <a:ext cx="536574" cy="22039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ounded Rectangle 26">
            <a:extLst>
              <a:ext uri="{FF2B5EF4-FFF2-40B4-BE49-F238E27FC236}">
                <a16:creationId xmlns:a16="http://schemas.microsoft.com/office/drawing/2014/main" id="{D2116057-6FA6-7344-B05F-4BD3555A103F}"/>
              </a:ext>
            </a:extLst>
          </p:cNvPr>
          <p:cNvSpPr/>
          <p:nvPr/>
        </p:nvSpPr>
        <p:spPr>
          <a:xfrm>
            <a:off x="3619501" y="2686735"/>
            <a:ext cx="4451350" cy="115201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366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873BC901-FC63-5A40-A5C6-5DE8BA9F63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36950" y="99260"/>
            <a:ext cx="5118100" cy="6659479"/>
          </a:xfrm>
          <a:prstGeom prst="rect">
            <a:avLst/>
          </a:prstGeom>
        </p:spPr>
      </p:pic>
      <p:sp>
        <p:nvSpPr>
          <p:cNvPr id="3" name="TextBox 2">
            <a:extLst>
              <a:ext uri="{FF2B5EF4-FFF2-40B4-BE49-F238E27FC236}">
                <a16:creationId xmlns:a16="http://schemas.microsoft.com/office/drawing/2014/main" id="{4169798E-B911-2E41-9970-BEF6D844F9BF}"/>
              </a:ext>
            </a:extLst>
          </p:cNvPr>
          <p:cNvSpPr txBox="1"/>
          <p:nvPr/>
        </p:nvSpPr>
        <p:spPr>
          <a:xfrm>
            <a:off x="9220200" y="3051156"/>
            <a:ext cx="2730500" cy="1754326"/>
          </a:xfrm>
          <a:prstGeom prst="rect">
            <a:avLst/>
          </a:prstGeom>
          <a:noFill/>
        </p:spPr>
        <p:txBody>
          <a:bodyPr wrap="square" rtlCol="0">
            <a:spAutoFit/>
          </a:bodyPr>
          <a:lstStyle/>
          <a:p>
            <a:r>
              <a:rPr lang="en-US" dirty="0">
                <a:solidFill>
                  <a:srgbClr val="FF0000"/>
                </a:solidFill>
              </a:rPr>
              <a:t>Increase the size of the font in the quote boxes a bit. It is OK if the Experience Transformation section takes up more space.</a:t>
            </a:r>
          </a:p>
        </p:txBody>
      </p:sp>
      <p:cxnSp>
        <p:nvCxnSpPr>
          <p:cNvPr id="4" name="Straight Arrow Connector 3">
            <a:extLst>
              <a:ext uri="{FF2B5EF4-FFF2-40B4-BE49-F238E27FC236}">
                <a16:creationId xmlns:a16="http://schemas.microsoft.com/office/drawing/2014/main" id="{E213F72C-5FFB-C24E-B0E9-9050A6DD7437}"/>
              </a:ext>
            </a:extLst>
          </p:cNvPr>
          <p:cNvCxnSpPr>
            <a:cxnSpLocks/>
          </p:cNvCxnSpPr>
          <p:nvPr/>
        </p:nvCxnSpPr>
        <p:spPr>
          <a:xfrm flipH="1">
            <a:off x="8204200" y="4389121"/>
            <a:ext cx="9017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4DECA57-DF93-624C-9124-360A1347B6E8}"/>
              </a:ext>
            </a:extLst>
          </p:cNvPr>
          <p:cNvSpPr txBox="1"/>
          <p:nvPr/>
        </p:nvSpPr>
        <p:spPr>
          <a:xfrm>
            <a:off x="9220200" y="4966313"/>
            <a:ext cx="2730500" cy="1754326"/>
          </a:xfrm>
          <a:prstGeom prst="rect">
            <a:avLst/>
          </a:prstGeom>
          <a:noFill/>
        </p:spPr>
        <p:txBody>
          <a:bodyPr wrap="square" rtlCol="0">
            <a:spAutoFit/>
          </a:bodyPr>
          <a:lstStyle/>
          <a:p>
            <a:r>
              <a:rPr lang="en-US" dirty="0">
                <a:solidFill>
                  <a:srgbClr val="FF0000"/>
                </a:solidFill>
              </a:rPr>
              <a:t>I can’t tell what color this is. If it is the brownish color, that’s fine. If it is more of a pink color, please change it (in both the quotes and the boxes).</a:t>
            </a:r>
          </a:p>
        </p:txBody>
      </p:sp>
      <p:cxnSp>
        <p:nvCxnSpPr>
          <p:cNvPr id="7" name="Straight Arrow Connector 6">
            <a:extLst>
              <a:ext uri="{FF2B5EF4-FFF2-40B4-BE49-F238E27FC236}">
                <a16:creationId xmlns:a16="http://schemas.microsoft.com/office/drawing/2014/main" id="{63959F05-9166-0E44-AA75-FE496A82E8F8}"/>
              </a:ext>
            </a:extLst>
          </p:cNvPr>
          <p:cNvCxnSpPr>
            <a:cxnSpLocks/>
          </p:cNvCxnSpPr>
          <p:nvPr/>
        </p:nvCxnSpPr>
        <p:spPr>
          <a:xfrm flipH="1">
            <a:off x="7531100" y="5796082"/>
            <a:ext cx="15748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group of people posing for the camera&#10;&#10;Description automatically generated">
            <a:extLst>
              <a:ext uri="{FF2B5EF4-FFF2-40B4-BE49-F238E27FC236}">
                <a16:creationId xmlns:a16="http://schemas.microsoft.com/office/drawing/2014/main" id="{AAC65349-705F-E24A-BBF9-B19291B680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05650" y="1783895"/>
            <a:ext cx="1371600" cy="1740333"/>
          </a:xfrm>
          <a:prstGeom prst="rect">
            <a:avLst/>
          </a:prstGeom>
          <a:ln w="57150">
            <a:solidFill>
              <a:srgbClr val="FF0000"/>
            </a:solidFill>
          </a:ln>
        </p:spPr>
      </p:pic>
      <p:sp>
        <p:nvSpPr>
          <p:cNvPr id="10" name="TextBox 9">
            <a:extLst>
              <a:ext uri="{FF2B5EF4-FFF2-40B4-BE49-F238E27FC236}">
                <a16:creationId xmlns:a16="http://schemas.microsoft.com/office/drawing/2014/main" id="{A6450853-0C14-FA4A-A47F-096A5AE4834E}"/>
              </a:ext>
            </a:extLst>
          </p:cNvPr>
          <p:cNvSpPr txBox="1"/>
          <p:nvPr/>
        </p:nvSpPr>
        <p:spPr>
          <a:xfrm>
            <a:off x="9220200" y="214898"/>
            <a:ext cx="2730500" cy="2308324"/>
          </a:xfrm>
          <a:prstGeom prst="rect">
            <a:avLst/>
          </a:prstGeom>
          <a:noFill/>
        </p:spPr>
        <p:txBody>
          <a:bodyPr wrap="square" rtlCol="0">
            <a:spAutoFit/>
          </a:bodyPr>
          <a:lstStyle/>
          <a:p>
            <a:r>
              <a:rPr lang="en-US" dirty="0">
                <a:solidFill>
                  <a:srgbClr val="FF0000"/>
                </a:solidFill>
              </a:rPr>
              <a:t>Try making this photo rectangular. We want to see the whole photo. It can be smaller if needed. You can keep the transparent border if you like. We want it to be next to the paragraph about them.</a:t>
            </a:r>
          </a:p>
        </p:txBody>
      </p:sp>
      <p:cxnSp>
        <p:nvCxnSpPr>
          <p:cNvPr id="11" name="Straight Arrow Connector 10">
            <a:extLst>
              <a:ext uri="{FF2B5EF4-FFF2-40B4-BE49-F238E27FC236}">
                <a16:creationId xmlns:a16="http://schemas.microsoft.com/office/drawing/2014/main" id="{E038ABF2-CC10-9044-BAD2-C6F706FEDFF6}"/>
              </a:ext>
            </a:extLst>
          </p:cNvPr>
          <p:cNvCxnSpPr>
            <a:cxnSpLocks/>
          </p:cNvCxnSpPr>
          <p:nvPr/>
        </p:nvCxnSpPr>
        <p:spPr>
          <a:xfrm flipH="1">
            <a:off x="8477250" y="1092200"/>
            <a:ext cx="628650" cy="55372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528C43F-932E-8A45-ACB2-94A71E0F2B2D}"/>
              </a:ext>
            </a:extLst>
          </p:cNvPr>
          <p:cNvSpPr txBox="1"/>
          <p:nvPr/>
        </p:nvSpPr>
        <p:spPr>
          <a:xfrm>
            <a:off x="355600" y="4008305"/>
            <a:ext cx="2730500" cy="369332"/>
          </a:xfrm>
          <a:prstGeom prst="rect">
            <a:avLst/>
          </a:prstGeom>
          <a:noFill/>
        </p:spPr>
        <p:txBody>
          <a:bodyPr wrap="square" rtlCol="0">
            <a:spAutoFit/>
          </a:bodyPr>
          <a:lstStyle/>
          <a:p>
            <a:r>
              <a:rPr lang="en-US" dirty="0">
                <a:solidFill>
                  <a:srgbClr val="FF0000"/>
                </a:solidFill>
              </a:rPr>
              <a:t>Make their names bold.</a:t>
            </a:r>
          </a:p>
        </p:txBody>
      </p:sp>
      <p:cxnSp>
        <p:nvCxnSpPr>
          <p:cNvPr id="14" name="Straight Arrow Connector 13">
            <a:extLst>
              <a:ext uri="{FF2B5EF4-FFF2-40B4-BE49-F238E27FC236}">
                <a16:creationId xmlns:a16="http://schemas.microsoft.com/office/drawing/2014/main" id="{C280085B-A821-7548-926A-2435A7DFE0E7}"/>
              </a:ext>
            </a:extLst>
          </p:cNvPr>
          <p:cNvCxnSpPr>
            <a:cxnSpLocks/>
          </p:cNvCxnSpPr>
          <p:nvPr/>
        </p:nvCxnSpPr>
        <p:spPr>
          <a:xfrm flipV="1">
            <a:off x="2705100" y="2959100"/>
            <a:ext cx="946150" cy="12338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ounded Rectangle 17">
            <a:extLst>
              <a:ext uri="{FF2B5EF4-FFF2-40B4-BE49-F238E27FC236}">
                <a16:creationId xmlns:a16="http://schemas.microsoft.com/office/drawing/2014/main" id="{0A6A8451-6F2A-DB4D-859E-919449649C21}"/>
              </a:ext>
            </a:extLst>
          </p:cNvPr>
          <p:cNvSpPr/>
          <p:nvPr/>
        </p:nvSpPr>
        <p:spPr>
          <a:xfrm>
            <a:off x="3708400" y="2819400"/>
            <a:ext cx="1066800" cy="2317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971B979-A457-8B44-B131-C61C03E1D842}"/>
              </a:ext>
            </a:extLst>
          </p:cNvPr>
          <p:cNvSpPr txBox="1"/>
          <p:nvPr/>
        </p:nvSpPr>
        <p:spPr>
          <a:xfrm>
            <a:off x="82550" y="90913"/>
            <a:ext cx="3397250" cy="3139321"/>
          </a:xfrm>
          <a:prstGeom prst="rect">
            <a:avLst/>
          </a:prstGeom>
          <a:noFill/>
        </p:spPr>
        <p:txBody>
          <a:bodyPr wrap="square" rtlCol="0">
            <a:spAutoFit/>
          </a:bodyPr>
          <a:lstStyle/>
          <a:p>
            <a:r>
              <a:rPr lang="en-US" dirty="0">
                <a:solidFill>
                  <a:srgbClr val="FF0000"/>
                </a:solidFill>
              </a:rPr>
              <a:t>Move the text from the previous page to this section. </a:t>
            </a:r>
          </a:p>
          <a:p>
            <a:pPr marL="285750" indent="-285750">
              <a:buFont typeface="Arial" panose="020B0604020202020204" pitchFamily="34" charset="0"/>
              <a:buChar char="•"/>
            </a:pPr>
            <a:r>
              <a:rPr lang="en-US" dirty="0">
                <a:solidFill>
                  <a:srgbClr val="FF0000"/>
                </a:solidFill>
              </a:rPr>
              <a:t>Heading: “A Retreat for Couples in Ministry”</a:t>
            </a:r>
          </a:p>
          <a:p>
            <a:pPr marL="285750" indent="-285750">
              <a:buFont typeface="Arial" panose="020B0604020202020204" pitchFamily="34" charset="0"/>
              <a:buChar char="•"/>
            </a:pPr>
            <a:r>
              <a:rPr lang="en-US" dirty="0">
                <a:solidFill>
                  <a:srgbClr val="FF0000"/>
                </a:solidFill>
              </a:rPr>
              <a:t>Body: “Resilient Marriage retreats provide you…”</a:t>
            </a:r>
          </a:p>
          <a:p>
            <a:r>
              <a:rPr lang="en-US" dirty="0">
                <a:solidFill>
                  <a:srgbClr val="FF0000"/>
                </a:solidFill>
              </a:rPr>
              <a:t>The photo needs to be changed, or perhaps removed and replaced with one of the solid colors to make the text more readable. See what you think looks best.</a:t>
            </a:r>
          </a:p>
        </p:txBody>
      </p:sp>
      <p:cxnSp>
        <p:nvCxnSpPr>
          <p:cNvPr id="20" name="Straight Arrow Connector 19">
            <a:extLst>
              <a:ext uri="{FF2B5EF4-FFF2-40B4-BE49-F238E27FC236}">
                <a16:creationId xmlns:a16="http://schemas.microsoft.com/office/drawing/2014/main" id="{C3BFC857-0719-2F40-8822-FB70D1DD8157}"/>
              </a:ext>
            </a:extLst>
          </p:cNvPr>
          <p:cNvCxnSpPr>
            <a:cxnSpLocks/>
          </p:cNvCxnSpPr>
          <p:nvPr/>
        </p:nvCxnSpPr>
        <p:spPr>
          <a:xfrm>
            <a:off x="3063875" y="922021"/>
            <a:ext cx="83185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7192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873BC901-FC63-5A40-A5C6-5DE8BA9F63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36950" y="99260"/>
            <a:ext cx="5118100" cy="6659479"/>
          </a:xfrm>
          <a:prstGeom prst="rect">
            <a:avLst/>
          </a:prstGeom>
        </p:spPr>
      </p:pic>
      <p:sp>
        <p:nvSpPr>
          <p:cNvPr id="3" name="TextBox 2">
            <a:extLst>
              <a:ext uri="{FF2B5EF4-FFF2-40B4-BE49-F238E27FC236}">
                <a16:creationId xmlns:a16="http://schemas.microsoft.com/office/drawing/2014/main" id="{CBA2310B-CC23-4B47-9FEE-C26CD3F5914D}"/>
              </a:ext>
            </a:extLst>
          </p:cNvPr>
          <p:cNvSpPr txBox="1"/>
          <p:nvPr/>
        </p:nvSpPr>
        <p:spPr>
          <a:xfrm>
            <a:off x="459015" y="1183398"/>
            <a:ext cx="2754832" cy="2585323"/>
          </a:xfrm>
          <a:prstGeom prst="rect">
            <a:avLst/>
          </a:prstGeom>
          <a:noFill/>
        </p:spPr>
        <p:txBody>
          <a:bodyPr wrap="square" rtlCol="0">
            <a:spAutoFit/>
          </a:bodyPr>
          <a:lstStyle/>
          <a:p>
            <a:r>
              <a:rPr lang="en-US" dirty="0">
                <a:solidFill>
                  <a:srgbClr val="FF0000"/>
                </a:solidFill>
              </a:rPr>
              <a:t>Change this bullet point to read: “Sessions 4 &amp; 5: Building Bridges”. Eliminate the 3 bullet points below that. </a:t>
            </a:r>
          </a:p>
          <a:p>
            <a:r>
              <a:rPr lang="en-US" dirty="0">
                <a:solidFill>
                  <a:srgbClr val="FF0000"/>
                </a:solidFill>
              </a:rPr>
              <a:t>Then, move the text at the bottom upward (“*Each session lasts…”) and reduce the size of the green box.</a:t>
            </a:r>
          </a:p>
        </p:txBody>
      </p:sp>
      <p:cxnSp>
        <p:nvCxnSpPr>
          <p:cNvPr id="4" name="Straight Arrow Connector 3">
            <a:extLst>
              <a:ext uri="{FF2B5EF4-FFF2-40B4-BE49-F238E27FC236}">
                <a16:creationId xmlns:a16="http://schemas.microsoft.com/office/drawing/2014/main" id="{51CB38EE-A397-2141-864A-902E6C65146E}"/>
              </a:ext>
            </a:extLst>
          </p:cNvPr>
          <p:cNvCxnSpPr>
            <a:cxnSpLocks/>
          </p:cNvCxnSpPr>
          <p:nvPr/>
        </p:nvCxnSpPr>
        <p:spPr>
          <a:xfrm>
            <a:off x="2971774" y="1682164"/>
            <a:ext cx="2416629" cy="108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954D075-C45B-504E-B721-E2B32FCDA868}"/>
              </a:ext>
            </a:extLst>
          </p:cNvPr>
          <p:cNvCxnSpPr/>
          <p:nvPr/>
        </p:nvCxnSpPr>
        <p:spPr>
          <a:xfrm>
            <a:off x="5419165" y="1808629"/>
            <a:ext cx="3899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185B95A-7655-0B48-909D-028C2ABEEF46}"/>
              </a:ext>
            </a:extLst>
          </p:cNvPr>
          <p:cNvCxnSpPr>
            <a:cxnSpLocks/>
          </p:cNvCxnSpPr>
          <p:nvPr/>
        </p:nvCxnSpPr>
        <p:spPr>
          <a:xfrm>
            <a:off x="5419165" y="1940859"/>
            <a:ext cx="145228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BD33895-1FFC-FD40-A082-E40848572167}"/>
              </a:ext>
            </a:extLst>
          </p:cNvPr>
          <p:cNvCxnSpPr>
            <a:cxnSpLocks/>
          </p:cNvCxnSpPr>
          <p:nvPr/>
        </p:nvCxnSpPr>
        <p:spPr>
          <a:xfrm>
            <a:off x="5419165" y="2055158"/>
            <a:ext cx="46392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6EEC6D7-90F7-4B4B-B8E9-425BEF012D21}"/>
              </a:ext>
            </a:extLst>
          </p:cNvPr>
          <p:cNvCxnSpPr>
            <a:cxnSpLocks/>
          </p:cNvCxnSpPr>
          <p:nvPr/>
        </p:nvCxnSpPr>
        <p:spPr>
          <a:xfrm flipV="1">
            <a:off x="3052482" y="2558144"/>
            <a:ext cx="1271362" cy="4539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2AA1D49-00D6-1D43-BD19-1B6107180837}"/>
              </a:ext>
            </a:extLst>
          </p:cNvPr>
          <p:cNvSpPr txBox="1"/>
          <p:nvPr/>
        </p:nvSpPr>
        <p:spPr>
          <a:xfrm>
            <a:off x="9283700" y="5159356"/>
            <a:ext cx="2356756" cy="1477328"/>
          </a:xfrm>
          <a:prstGeom prst="rect">
            <a:avLst/>
          </a:prstGeom>
          <a:noFill/>
        </p:spPr>
        <p:txBody>
          <a:bodyPr wrap="square" rtlCol="0">
            <a:spAutoFit/>
          </a:bodyPr>
          <a:lstStyle/>
          <a:p>
            <a:r>
              <a:rPr lang="en-US" dirty="0">
                <a:solidFill>
                  <a:srgbClr val="FF0000"/>
                </a:solidFill>
              </a:rPr>
              <a:t>Reduce the size of the font in this section to make these look like footnotes. Please put the Copyright line last.</a:t>
            </a:r>
          </a:p>
        </p:txBody>
      </p:sp>
      <p:cxnSp>
        <p:nvCxnSpPr>
          <p:cNvPr id="15" name="Straight Arrow Connector 14">
            <a:extLst>
              <a:ext uri="{FF2B5EF4-FFF2-40B4-BE49-F238E27FC236}">
                <a16:creationId xmlns:a16="http://schemas.microsoft.com/office/drawing/2014/main" id="{6FCD90C3-31A0-2149-98C6-85E76E9D7AB6}"/>
              </a:ext>
            </a:extLst>
          </p:cNvPr>
          <p:cNvCxnSpPr>
            <a:cxnSpLocks/>
          </p:cNvCxnSpPr>
          <p:nvPr/>
        </p:nvCxnSpPr>
        <p:spPr>
          <a:xfrm flipH="1">
            <a:off x="7302500" y="5524500"/>
            <a:ext cx="1838778" cy="508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641DEC-3D5B-8541-BE9E-3388E8173886}"/>
              </a:ext>
            </a:extLst>
          </p:cNvPr>
          <p:cNvSpPr txBox="1"/>
          <p:nvPr/>
        </p:nvSpPr>
        <p:spPr>
          <a:xfrm>
            <a:off x="9141278" y="688956"/>
            <a:ext cx="2641600" cy="3970318"/>
          </a:xfrm>
          <a:prstGeom prst="rect">
            <a:avLst/>
          </a:prstGeom>
          <a:noFill/>
        </p:spPr>
        <p:txBody>
          <a:bodyPr wrap="square" rtlCol="0">
            <a:spAutoFit/>
          </a:bodyPr>
          <a:lstStyle/>
          <a:p>
            <a:r>
              <a:rPr lang="en-US" dirty="0">
                <a:solidFill>
                  <a:srgbClr val="FF0000"/>
                </a:solidFill>
              </a:rPr>
              <a:t>This heading needs to stand out more. Please think of how to do this. A couple ideas to consider:</a:t>
            </a:r>
          </a:p>
          <a:p>
            <a:pPr marL="342900" indent="-342900">
              <a:buAutoNum type="arabicPeriod"/>
            </a:pPr>
            <a:r>
              <a:rPr lang="en-US" dirty="0">
                <a:solidFill>
                  <a:srgbClr val="FF0000"/>
                </a:solidFill>
              </a:rPr>
              <a:t>Make the font larger and perhaps use the darker green color.</a:t>
            </a:r>
          </a:p>
          <a:p>
            <a:pPr marL="342900" indent="-342900">
              <a:buAutoNum type="arabicPeriod"/>
            </a:pPr>
            <a:r>
              <a:rPr lang="en-US" dirty="0">
                <a:solidFill>
                  <a:srgbClr val="FF0000"/>
                </a:solidFill>
              </a:rPr>
              <a:t>Change the layout of this section so that the logo is on the left, the body text is on the right and the heading can stand on its own centered above them.</a:t>
            </a:r>
          </a:p>
        </p:txBody>
      </p:sp>
      <p:cxnSp>
        <p:nvCxnSpPr>
          <p:cNvPr id="18" name="Straight Arrow Connector 17">
            <a:extLst>
              <a:ext uri="{FF2B5EF4-FFF2-40B4-BE49-F238E27FC236}">
                <a16:creationId xmlns:a16="http://schemas.microsoft.com/office/drawing/2014/main" id="{BC17FC39-568D-6D4C-8AB6-A2CFD7712563}"/>
              </a:ext>
            </a:extLst>
          </p:cNvPr>
          <p:cNvCxnSpPr>
            <a:cxnSpLocks/>
          </p:cNvCxnSpPr>
          <p:nvPr/>
        </p:nvCxnSpPr>
        <p:spPr>
          <a:xfrm flipH="1">
            <a:off x="7691344" y="1003300"/>
            <a:ext cx="1449934" cy="3048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0907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554</Words>
  <Application>Microsoft Macintosh PowerPoint</Application>
  <PresentationFormat>Widescreen</PresentationFormat>
  <Paragraphs>26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Browder, Russell</dc:creator>
  <cp:lastModifiedBy>Browder, Russell</cp:lastModifiedBy>
  <cp:revision>6</cp:revision>
  <dcterms:created xsi:type="dcterms:W3CDTF">2019-10-22T22:12:55Z</dcterms:created>
  <dcterms:modified xsi:type="dcterms:W3CDTF">2019-10-22T23:12:20Z</dcterms:modified>
</cp:coreProperties>
</file>